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256" r:id="rId3"/>
    <p:sldId id="273" r:id="rId4"/>
    <p:sldId id="259" r:id="rId5"/>
    <p:sldId id="267" r:id="rId6"/>
    <p:sldId id="272" r:id="rId7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FF9966"/>
    <a:srgbClr val="FF9900"/>
    <a:srgbClr val="008000"/>
    <a:srgbClr val="FF6600"/>
    <a:srgbClr val="009900"/>
    <a:srgbClr val="E86E0A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09245-2F94-42F9-8DA9-51CD35916AD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D8350-A4A5-404F-998C-F1108BB03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331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EB0FC95-043D-4E35-8F93-5BB199320E5A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A9A75BE1-87DD-4312-BDAF-D4572A3BC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0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12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1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2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3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3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0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13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14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0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58C1-5AB2-49F4-B983-DB10EEFC8709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6D367-A0B8-4238-8F34-3CB1B9BB9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7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420888"/>
            <a:ext cx="7920880" cy="2232248"/>
          </a:xfrm>
        </p:spPr>
        <p:txBody>
          <a:bodyPr>
            <a:normAutofit/>
          </a:bodyPr>
          <a:lstStyle/>
          <a:p>
            <a:pPr algn="ctr"/>
            <a:endParaRPr lang="ru-RU" sz="3900" b="1" dirty="0" smtClean="0">
              <a:solidFill>
                <a:srgbClr val="008000"/>
              </a:solidFill>
            </a:endParaRPr>
          </a:p>
          <a:p>
            <a:pPr algn="ctr"/>
            <a:r>
              <a:rPr lang="ru-RU" sz="4100" b="1" dirty="0">
                <a:solidFill>
                  <a:srgbClr val="008000"/>
                </a:solidFill>
              </a:rPr>
              <a:t>Всероссийский</a:t>
            </a:r>
            <a:r>
              <a:rPr lang="ru-RU" sz="4100" b="1" dirty="0" smtClean="0">
                <a:solidFill>
                  <a:srgbClr val="008000"/>
                </a:solidFill>
              </a:rPr>
              <a:t> конкурс</a:t>
            </a:r>
          </a:p>
          <a:p>
            <a:pPr algn="ctr"/>
            <a:r>
              <a:rPr lang="ru-RU" sz="4300" b="1" dirty="0" smtClean="0">
                <a:solidFill>
                  <a:srgbClr val="008000"/>
                </a:solidFill>
              </a:rPr>
              <a:t>«Города для детей. 2023»</a:t>
            </a:r>
          </a:p>
          <a:p>
            <a:pPr algn="ctr"/>
            <a:endParaRPr lang="ru-RU" sz="3900" b="1" dirty="0">
              <a:solidFill>
                <a:srgbClr val="008000"/>
              </a:solidFill>
            </a:endParaRPr>
          </a:p>
        </p:txBody>
      </p:sp>
      <p:pic>
        <p:nvPicPr>
          <p:cNvPr id="4" name="Picture 4" descr="C:\Users\obshulakova\AppData\Local\Microsoft\Windows\Temporary Internet Files\Content.Outlook\9SS9H6PJ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1000"/>
                    </a14:imgEffect>
                    <a14:imgEffect>
                      <a14:brightnessContrast bright="-3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647812"/>
            <a:ext cx="2363616" cy="1138125"/>
          </a:xfrm>
          <a:prstGeom prst="rect">
            <a:avLst/>
          </a:prstGeom>
          <a:solidFill>
            <a:srgbClr val="FFFFCC"/>
          </a:solidFill>
        </p:spPr>
      </p:pic>
      <p:pic>
        <p:nvPicPr>
          <p:cNvPr id="6" name="Рисунок 5" descr="C:\Users\nyuryanskaya\Desktop\ЛОГО ДЛЯ ДОКЛАДА\Logo_det_fond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925195" cy="92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40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61618" y="1556792"/>
            <a:ext cx="867201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содействие муниципальным образованиям в консолидации ресурсов  для создания благоприятных условий развития и воспитания детей, обеспечения благополучия каждого ребенка, независимо от жизненных обстоятельств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9005" y="55800"/>
            <a:ext cx="8229600" cy="76470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93792" y="908720"/>
            <a:ext cx="3676778" cy="36004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Цель  Всероссийского конкурса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9" name="Picture 4" descr="C:\Users\obshulakova\AppData\Local\Microsoft\Windows\Temporary Internet Files\Content.Outlook\9SS9H6PJ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1000"/>
                    </a14:imgEffect>
                    <a14:imgEffect>
                      <a14:brightnessContrast bright="-2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303" y="116632"/>
            <a:ext cx="1878606" cy="1152128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11" name="Прямоугольник 10"/>
          <p:cNvSpPr/>
          <p:nvPr/>
        </p:nvSpPr>
        <p:spPr>
          <a:xfrm>
            <a:off x="251520" y="3501008"/>
            <a:ext cx="8672018" cy="25202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включение детей и семей с детьми, в том числе находящихся в трудной жизненной ситуации, в подготовку и выполнение социально значимых мероприятий;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выполнение участниками Всероссийского конкурса социально значимых мероприятий, направленных на популяризацию и продвижение традиционных семейных ценностей, поддержку семьи, материнства и отцовства;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выявление и тиражирование успешных социальных практик  муниципальных образований по формированию среды, дружественной детям и семьям, благоприятной для воспитания и развития детей.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21662" y="6525344"/>
            <a:ext cx="21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04487" y="2816932"/>
            <a:ext cx="3566083" cy="36004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Задачи Всероссийского конкурса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C:\Users\nyuryanskaya\Desktop\ЛОГО ДЛЯ ДОКЛАДА\Logo_det_fond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25" y="159996"/>
            <a:ext cx="925195" cy="892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38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88957" y="620688"/>
            <a:ext cx="4087299" cy="36004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Организаторы   Всероссийского конкурса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9" name="Picture 4" descr="C:\Users\obshulakova\AppData\Local\Microsoft\Windows\Temporary Internet Files\Content.Outlook\9SS9H6PJ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1000"/>
                    </a14:imgEffect>
                    <a14:imgEffect>
                      <a14:brightnessContrast bright="-2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303" y="116632"/>
            <a:ext cx="1878606" cy="1152128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2" name="TextBox 1"/>
          <p:cNvSpPr txBox="1"/>
          <p:nvPr/>
        </p:nvSpPr>
        <p:spPr>
          <a:xfrm>
            <a:off x="8821662" y="6525344"/>
            <a:ext cx="215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9771" y="1437256"/>
            <a:ext cx="2529773" cy="83961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lvl="5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3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Ф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онд поддержки детей, находящихся в трудной жизненной ситуации</a:t>
            </a:r>
          </a:p>
          <a:p>
            <a:pPr algn="just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300" dirty="0" smtClean="0">
              <a:solidFill>
                <a:schemeClr val="tx1"/>
              </a:solidFill>
            </a:endParaRPr>
          </a:p>
          <a:p>
            <a:pPr algn="ctr"/>
            <a:endParaRPr lang="ru-RU" sz="23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30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1461735"/>
            <a:ext cx="2305446" cy="81513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ссоциация </a:t>
            </a:r>
            <a:r>
              <a:rPr lang="ru-RU" sz="1600" dirty="0">
                <a:solidFill>
                  <a:schemeClr val="accent3">
                    <a:lumMod val="50000"/>
                  </a:schemeClr>
                </a:solidFill>
              </a:rPr>
              <a:t>малых и средних городов России</a:t>
            </a:r>
          </a:p>
          <a:p>
            <a:pPr algn="ctr"/>
            <a:r>
              <a:rPr lang="ru-RU" sz="1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1437256"/>
            <a:ext cx="3240360" cy="83961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lvl="5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овет Федерации Федерального Собрания Российской Федерации</a:t>
            </a:r>
          </a:p>
          <a:p>
            <a:pPr algn="ctr"/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300" dirty="0">
              <a:solidFill>
                <a:schemeClr val="tx1"/>
              </a:solidFill>
            </a:endParaRPr>
          </a:p>
          <a:p>
            <a:pPr algn="ctr"/>
            <a:endParaRPr lang="ru-RU" sz="2300" dirty="0" smtClean="0">
              <a:solidFill>
                <a:schemeClr val="tx1"/>
              </a:solidFill>
            </a:endParaRPr>
          </a:p>
          <a:p>
            <a:pPr algn="ctr"/>
            <a:endParaRPr lang="ru-RU" sz="23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r"/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69544" y="2780928"/>
            <a:ext cx="4006712" cy="36004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Участники  Всероссийского конкурса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9771" y="3286662"/>
            <a:ext cx="8481891" cy="323868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   </a:t>
            </a:r>
          </a:p>
          <a:p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      города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– административные центры субъектов Российской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Федерации</a:t>
            </a:r>
          </a:p>
          <a:p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       муниципальные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образования с населением более 100 тысяч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человек</a:t>
            </a:r>
          </a:p>
          <a:p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      муниципальные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образования с населением от 20 тысяч до 100 тысяч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человек</a:t>
            </a:r>
          </a:p>
          <a:p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      муниципальные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образования с населением менее 20 тысяч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человек   </a:t>
            </a:r>
          </a:p>
          <a:p>
            <a:endParaRPr lang="ru-RU" sz="16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                       сельские поселения</a:t>
            </a:r>
            <a:endParaRPr lang="ru-RU" sz="1600" dirty="0">
              <a:solidFill>
                <a:schemeClr val="accent3">
                  <a:lumMod val="75000"/>
                </a:schemeClr>
              </a:solidFill>
              <a:effectLst/>
            </a:endParaRPr>
          </a:p>
        </p:txBody>
      </p:sp>
      <p:pic>
        <p:nvPicPr>
          <p:cNvPr id="20" name="Picture 2" descr="https://goroda-detyam.ru/wa-data/public/site/themes/fond_detjam/img/kat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998" y="3854368"/>
            <a:ext cx="791641" cy="345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https://goroda-detyam.ru/wa-data/public/site/themes/fond_detjam/img/kat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21" y="4402791"/>
            <a:ext cx="775118" cy="40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https://goroda-detyam.ru/wa-data/public/site/themes/fond_detjam/img/kat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44" y="4904121"/>
            <a:ext cx="648073" cy="42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9" descr="https://goroda-detyam.ru/wa-data/public/site/themes/fond_detjam/img/kat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" y="5373216"/>
            <a:ext cx="782498" cy="43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3" descr="https://goroda-detyam.ru/wa-data/public/site/themes/fond_detjam/img/kat5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5" y="5877272"/>
            <a:ext cx="905290" cy="50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C:\Users\nyuryanskaya\Desktop\ЛОГО ДЛЯ ДОКЛАДА\Logo_det_fond.PNG"/>
          <p:cNvPicPr/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25" y="159995"/>
            <a:ext cx="925195" cy="92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8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obshulakova\AppData\Local\Microsoft\Windows\Temporary Internet Files\Content.Outlook\9SS9H6PJ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1000"/>
                    </a14:imgEffect>
                    <a14:imgEffect>
                      <a14:brightnessContrast bright="-2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098" y="0"/>
            <a:ext cx="1808901" cy="1125812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6" name="Прямоугольник 5"/>
          <p:cNvSpPr/>
          <p:nvPr/>
        </p:nvSpPr>
        <p:spPr>
          <a:xfrm>
            <a:off x="1475656" y="529107"/>
            <a:ext cx="5976663" cy="36004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	</a:t>
            </a:r>
            <a:r>
              <a:rPr lang="ru-RU" sz="1600" b="1" dirty="0">
                <a:solidFill>
                  <a:schemeClr val="tx1"/>
                </a:solidFill>
              </a:rPr>
              <a:t>Номинации Всероссийского конкурса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121" y="1129486"/>
            <a:ext cx="1857768" cy="5040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«В фокусе-семья»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56494" y="1129486"/>
            <a:ext cx="6693805" cy="50405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опуляризация семейных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ценностей, ответственного </a:t>
            </a: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</a:rPr>
              <a:t>родительства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3893" y="1700808"/>
            <a:ext cx="1814224" cy="4943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«Семья – основа счастья»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79236" y="2869853"/>
            <a:ext cx="1793275" cy="84717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«Мы помним!»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37244" y="3835702"/>
            <a:ext cx="6701696" cy="79208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ключение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несовершеннолетних, находящихся в конфликте с законом, в социально значимую деятельность с применением института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наставничества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1439" y="3775390"/>
            <a:ext cx="1848982" cy="8524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«Правильные решения»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37244" y="2924944"/>
            <a:ext cx="6670194" cy="83461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ключение детей в мероприятия историко-патриотической направленности, оказание помощи ветеранам и одиноким пожилым людям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03985" y="6363536"/>
            <a:ext cx="28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287001" y="1700808"/>
            <a:ext cx="6693806" cy="50002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охранение семейного окружения ребенка 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9237" y="2276872"/>
            <a:ext cx="1823009" cy="49436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«Мир без границ»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53496" y="2325145"/>
            <a:ext cx="6693806" cy="54470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В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ключение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детей-инвалидов и их семей, в социально значимые мероприятия, жизнь местных сообществ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8040" y="4725144"/>
            <a:ext cx="1822171" cy="58878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«Шаг навстречу»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98624" y="4725144"/>
            <a:ext cx="6693806" cy="58878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А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ктивное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участие некоммерческих организаций в поддержке детей и семей с детьми, находящихся в трудной жизненной ситуации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38041" y="5454859"/>
            <a:ext cx="1830076" cy="94406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««От сердца к сердцу»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67745" y="5454859"/>
            <a:ext cx="6722690" cy="97923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казание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помощи и поддержки детям и семьям участников специальной военной операции, а также детям и семьям с детьми, проживающими на территориях Донецкой и Луганской народных республик, Херсонской и Запорожской областей</a:t>
            </a:r>
          </a:p>
        </p:txBody>
      </p:sp>
      <p:pic>
        <p:nvPicPr>
          <p:cNvPr id="24" name="Рисунок 23" descr="C:\Users\nyuryanskaya\Desktop\ЛОГО ДЛЯ ДОКЛАДА\Logo_det_fond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25" y="159995"/>
            <a:ext cx="925195" cy="92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46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093685"/>
            <a:ext cx="6840760" cy="504055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События  Всероссийского конкурса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3854" y="1556792"/>
            <a:ext cx="1152128" cy="5352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sz="1600" b="1" dirty="0" smtClean="0">
                <a:solidFill>
                  <a:schemeClr val="tx1"/>
                </a:solidFill>
              </a:rPr>
              <a:t>10 АПРЕЛЯ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30 АПРЕЛЯ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9503" y="2163692"/>
            <a:ext cx="1152128" cy="5335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21 АПРЕЛЯ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3948" y="2763083"/>
            <a:ext cx="1152128" cy="5127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МАЙ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95984" y="4869160"/>
            <a:ext cx="7352222" cy="157798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азмещение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участниками Всероссийского конкурса итоговых материалов о выполнении социально значимых мероприятий в рамках номинаций конкурса информационной площадке конкурса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goroda-detyam.ru</a:t>
            </a:r>
          </a:p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одведение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итогов Всероссийского конкурса, определение лидеров</a:t>
            </a:r>
          </a:p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Т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оржественное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награждение лидеров Всероссийского конкурса в Совете Федерации Федерального Собрания Российской Федерации</a:t>
            </a:r>
          </a:p>
          <a:p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9056" y="4869160"/>
            <a:ext cx="1093022" cy="15779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ОКТЯБРЬ  –ДЕКАБРЬ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94145" y="1556792"/>
            <a:ext cx="7254062" cy="53528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егистрация муниципальных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образований для участия во Всероссийском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конкурсе на  информационной площадке конкурса goroda-detyam.ru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94144" y="3361492"/>
            <a:ext cx="7254061" cy="139988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ероприятия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программы XIV Всероссийского форума «Вместе – ради детей!»: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муниципальная гостиная администрации Нижегородской области (встреча представителей муниципальных образований – участников Всероссийского конкурса и программ Фонда)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семинар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«Эффективные практики работы муниципальных комиссий по делам несовершеннолетних и защите их прав: наставничество и общественные воспитатели»</a:t>
            </a:r>
          </a:p>
        </p:txBody>
      </p:sp>
      <p:pic>
        <p:nvPicPr>
          <p:cNvPr id="24" name="Picture 4" descr="C:\Users\obshulakova\AppData\Local\Microsoft\Windows\Temporary Internet Files\Content.Outlook\9SS9H6PJ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1000"/>
                    </a14:imgEffect>
                    <a14:imgEffect>
                      <a14:brightnessContrast bright="-2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396094" cy="1052735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23" name="Прямоугольник 22"/>
          <p:cNvSpPr/>
          <p:nvPr/>
        </p:nvSpPr>
        <p:spPr>
          <a:xfrm>
            <a:off x="1594145" y="2163692"/>
            <a:ext cx="7254061" cy="53352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ассовые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мероприятия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участников Всероссийского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конкурса, приуроченные ко Дню местного самоуправления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594146" y="2780336"/>
            <a:ext cx="7272910" cy="512772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С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еминар-стажировка </a:t>
            </a:r>
            <a:r>
              <a:rPr lang="ru-RU" sz="1600" dirty="0">
                <a:solidFill>
                  <a:schemeClr val="accent3">
                    <a:lumMod val="75000"/>
                  </a:schemeClr>
                </a:solidFill>
              </a:rPr>
              <a:t>по предоставлению успешных социальных практик поддержки семей и детей в муниципальных образованиях  Иркутской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области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3948" y="3356992"/>
            <a:ext cx="1131634" cy="139988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СЕНТЯБРЬ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48206" y="6447140"/>
            <a:ext cx="29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9503" y="908720"/>
            <a:ext cx="1152128" cy="58087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ЯНВАРЬ –ОКТЯБРЬ  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94145" y="908721"/>
            <a:ext cx="7254062" cy="58086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</a:rPr>
              <a:t>М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ероприятия муниципальных образований России по номинациям  Всероссийского конкурса </a:t>
            </a:r>
            <a:endParaRPr lang="ru-RU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75489" y="264059"/>
            <a:ext cx="6120680" cy="524616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</a:rPr>
              <a:t>События  </a:t>
            </a:r>
            <a:r>
              <a:rPr lang="ru-RU" sz="1600" b="1" dirty="0">
                <a:solidFill>
                  <a:schemeClr val="tx1"/>
                </a:solidFill>
              </a:rPr>
              <a:t>Всероссийского конкурса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22" name="Рисунок 21" descr="C:\Users\nyuryanskaya\Desktop\ЛОГО ДЛЯ ДОКЛАДА\Logo_det_fond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3683"/>
            <a:ext cx="771576" cy="748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08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 descr="C:\Users\obshulakova\AppData\Local\Microsoft\Windows\Temporary Internet Files\Content.Outlook\9SS9H6PJ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1000"/>
                    </a14:imgEffect>
                    <a14:imgEffect>
                      <a14:brightnessContrast bright="-2000" contras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4624"/>
            <a:ext cx="1088177" cy="820548"/>
          </a:xfrm>
          <a:prstGeom prst="rect">
            <a:avLst/>
          </a:prstGeom>
          <a:solidFill>
            <a:srgbClr val="FFFFCC"/>
          </a:solidFill>
        </p:spPr>
      </p:pic>
      <p:sp>
        <p:nvSpPr>
          <p:cNvPr id="18" name="TextBox 17"/>
          <p:cNvSpPr txBox="1"/>
          <p:nvPr/>
        </p:nvSpPr>
        <p:spPr>
          <a:xfrm>
            <a:off x="8848206" y="6447140"/>
            <a:ext cx="29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137062"/>
              </p:ext>
            </p:extLst>
          </p:nvPr>
        </p:nvGraphicFramePr>
        <p:xfrm>
          <a:off x="251520" y="980729"/>
          <a:ext cx="8712968" cy="5546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6862"/>
                <a:gridCol w="6856106"/>
              </a:tblGrid>
              <a:tr h="566512"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Карелова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Галина Николаевна</a:t>
                      </a: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Председателя Совета Федерации Федерального Собрания Российской Федерации председатель оргкомитета </a:t>
                      </a:r>
                      <a:endParaRPr lang="ru-RU" sz="120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Гордеева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Марина Владимировна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председатель правления Фонда поддержки детей, находящихся в трудной жизненной ситуации -заместитель председателя оргкомитета</a:t>
                      </a:r>
                    </a:p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Вторыгина</a:t>
                      </a:r>
                      <a:endParaRPr lang="ru-RU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Елена Андреевна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заместитель председателя Комитета Государственной Думы Федерального Собрания Российской Федерации по вопросам семьи, женщин и детей </a:t>
                      </a:r>
                    </a:p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Ауль</a:t>
                      </a: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Ирина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Евгеньевна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уполномоченный по правам ребенка в Республике Хакасия 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Коновалов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Павел Вячеславович </a:t>
                      </a:r>
                      <a:endParaRPr lang="ru-RU" sz="120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министр труда и социальной защиты Калужской области </a:t>
                      </a:r>
                    </a:p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Изотов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Алексей Николаевич </a:t>
                      </a:r>
                      <a:endParaRPr lang="ru-RU" sz="1200" dirty="0" smtClean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вице-президент Ассоциации малых и средних городов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России</a:t>
                      </a:r>
                      <a:endParaRPr lang="ru-RU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R="2159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Воронин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Владимир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Владимирович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директор Ассоциации малых и средних городов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России</a:t>
                      </a:r>
                      <a:endParaRPr lang="ru-RU" sz="12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66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Кочнев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Сергей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Васильевич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председатель Совета директоров АНО «Институт развития местных сообществ»  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5467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Неволин</a:t>
                      </a: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Виктор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Валентинович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R="4254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глава Раменского городского округа Московской </a:t>
                      </a:r>
                      <a:r>
                        <a:rPr lang="ru-RU" sz="1200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  <a:tr h="4657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Козлов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Владимир Ильич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4254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глава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Изобильненского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городского округа, председатель Ассоциации «Совет муниципальных образований Ставропольского края»</a:t>
                      </a:r>
                      <a:endParaRPr lang="ru-RU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574" marR="38574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47664" y="254604"/>
            <a:ext cx="6120680" cy="510100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Организационный комитет Всероссийского конкурса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7" name="Рисунок 6" descr="C:\Users\nyuryanskaya\Desktop\ЛОГО ДЛЯ ДОКЛАДА\Logo_det_fond.PN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3683"/>
            <a:ext cx="771576" cy="748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77311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561</Words>
  <Application>Microsoft Office PowerPoint</Application>
  <PresentationFormat>Экран (4:3)</PresentationFormat>
  <Paragraphs>130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 </vt:lpstr>
      <vt:lpstr>Презентация PowerPoint</vt:lpstr>
      <vt:lpstr>Презентация PowerPoint</vt:lpstr>
      <vt:lpstr>События  Всероссийского конкурса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Шулакова Ольга Борисовна</dc:creator>
  <cp:lastModifiedBy>Урянская Наталья Юрьевна</cp:lastModifiedBy>
  <cp:revision>299</cp:revision>
  <cp:lastPrinted>2023-03-23T09:57:25Z</cp:lastPrinted>
  <dcterms:created xsi:type="dcterms:W3CDTF">2020-02-05T07:44:07Z</dcterms:created>
  <dcterms:modified xsi:type="dcterms:W3CDTF">2023-03-23T09:57:30Z</dcterms:modified>
</cp:coreProperties>
</file>